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848" y="21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6BD1-343B-4178-894A-4A84A676049F}" type="datetimeFigureOut">
              <a:rPr lang="th-TH" smtClean="0"/>
              <a:pPr/>
              <a:t>21/02/61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0DA4-0DC4-4E7F-8476-60094F9ACF2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2270106"/>
            <a:ext cx="6643710" cy="2889270"/>
          </a:xfrm>
        </p:spPr>
        <p:txBody>
          <a:bodyPr>
            <a:noAutofit/>
          </a:bodyPr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การกำหนดขั้นตอนและระยะเวลาในการปฏิบัติงาน</a:t>
            </a:r>
            <a:b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ในการให้บริการประชาชนเกี่ยวกับการชำระภาษีของฝ่ายพัฒนารานได้ กองคลัง เทศบาลเมืองชุมพร</a:t>
            </a:r>
            <a:endParaRPr lang="th-TH" sz="4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ทปเจาะรู 3"/>
          <p:cNvSpPr/>
          <p:nvPr/>
        </p:nvSpPr>
        <p:spPr>
          <a:xfrm>
            <a:off x="2000240" y="309530"/>
            <a:ext cx="2714644" cy="11747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cs typeface="+mj-cs"/>
              </a:rPr>
              <a:t>ภาษีโรงเรือนและที่ดิน</a:t>
            </a:r>
            <a:endParaRPr lang="th-TH" sz="3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5959" y="166685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กรอกแบบพิมพ์ (</a:t>
            </a:r>
            <a:r>
              <a:rPr lang="th-TH" sz="1800" b="1" dirty="0" err="1" smtClean="0">
                <a:cs typeface="+mj-cs"/>
              </a:rPr>
              <a:t>ภงด.</a:t>
            </a:r>
            <a:r>
              <a:rPr lang="th-TH" sz="1800" b="1" dirty="0" smtClean="0">
                <a:cs typeface="+mj-cs"/>
              </a:rPr>
              <a:t>2)</a:t>
            </a:r>
          </a:p>
          <a:p>
            <a:pPr algn="ctr"/>
            <a:r>
              <a:rPr lang="th-TH" sz="1800" b="1" dirty="0" smtClean="0">
                <a:cs typeface="+mj-cs"/>
              </a:rPr>
              <a:t>(</a:t>
            </a:r>
            <a:r>
              <a:rPr lang="th-TH" sz="1800" b="1" dirty="0" smtClean="0">
                <a:cs typeface="+mj-cs"/>
              </a:rPr>
              <a:t>2 นาที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3053950" y="2476483"/>
            <a:ext cx="375050" cy="515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1178703" y="2992425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รับยื่นแบบพิมพ์และตรวจแบบกับทะเบียนทรัพย์สิน (</a:t>
            </a:r>
            <a:r>
              <a:rPr lang="th-TH" sz="1800" b="1" dirty="0" err="1" smtClean="0">
                <a:latin typeface="Angsana New" pitchFamily="18" charset="-34"/>
                <a:cs typeface="Angsana New" pitchFamily="18" charset="-34"/>
              </a:rPr>
              <a:t>ผท.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4) </a:t>
            </a:r>
          </a:p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2 นาที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74" y="4310058"/>
            <a:ext cx="337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คำนวณค่ารายปีและประเมินค่าภาษี</a:t>
            </a:r>
          </a:p>
          <a:p>
            <a:pPr algn="ctr"/>
            <a:r>
              <a:rPr lang="th-TH" sz="1800" b="1" dirty="0" smtClean="0">
                <a:cs typeface="+mj-cs"/>
              </a:rPr>
              <a:t> </a:t>
            </a:r>
            <a:r>
              <a:rPr lang="th-TH" sz="1800" b="1" dirty="0" smtClean="0">
                <a:cs typeface="+mj-cs"/>
              </a:rPr>
              <a:t>(2 </a:t>
            </a:r>
            <a:r>
              <a:rPr lang="th-TH" sz="1800" b="1" dirty="0" smtClean="0">
                <a:cs typeface="+mj-cs"/>
              </a:rPr>
              <a:t>นาที)</a:t>
            </a:r>
            <a:endParaRPr lang="th-TH" sz="1800" b="1" dirty="0">
              <a:cs typeface="+mj-cs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3053950" y="3738554"/>
            <a:ext cx="375050" cy="571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3053950" y="4953000"/>
            <a:ext cx="375050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1714488" y="5468942"/>
            <a:ext cx="310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ออกใบเสร็จและรับชำระเงิน</a:t>
            </a:r>
          </a:p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2 นาที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ลูกศรลง 15"/>
          <p:cNvSpPr/>
          <p:nvPr/>
        </p:nvSpPr>
        <p:spPr>
          <a:xfrm>
            <a:off x="3107529" y="6096009"/>
            <a:ext cx="375050" cy="428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160711" y="4333870"/>
            <a:ext cx="166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 smtClean="0">
                <a:latin typeface="Angsana New" pitchFamily="18" charset="-34"/>
                <a:cs typeface="Angsana New" pitchFamily="18" charset="-34"/>
              </a:rPr>
              <a:t>1.กรณีชำระเงินทันที</a:t>
            </a:r>
            <a:endParaRPr lang="th-TH" sz="1800" b="1" u="sng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33" y="6500823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 smtClean="0"/>
              <a:t>2.กรณีไม่ได้ชำระเงินทันที</a:t>
            </a:r>
            <a:endParaRPr lang="th-TH" sz="1800" b="1" u="sng" dirty="0"/>
          </a:p>
        </p:txBody>
      </p:sp>
      <p:sp>
        <p:nvSpPr>
          <p:cNvPr id="21" name="ลูกศรลง 20"/>
          <p:cNvSpPr/>
          <p:nvPr/>
        </p:nvSpPr>
        <p:spPr>
          <a:xfrm>
            <a:off x="3107529" y="6881827"/>
            <a:ext cx="375050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1607331" y="7429517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แจ้งการประเมิน (</a:t>
            </a:r>
            <a:r>
              <a:rPr lang="th-TH" sz="1800" b="1" dirty="0" err="1" smtClean="0">
                <a:cs typeface="+mj-cs"/>
              </a:rPr>
              <a:t>ภรด.</a:t>
            </a:r>
            <a:r>
              <a:rPr lang="th-TH" sz="1800" b="1" dirty="0" smtClean="0">
                <a:cs typeface="+mj-cs"/>
              </a:rPr>
              <a:t>8) (ภายใน 5 วันทำการ</a:t>
            </a:r>
            <a:r>
              <a:rPr lang="th-TH" sz="1800" dirty="0" smtClean="0">
                <a:cs typeface="+mj-cs"/>
              </a:rPr>
              <a:t>)</a:t>
            </a:r>
            <a:endParaRPr lang="th-TH" sz="1800" dirty="0"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496" y="8024834"/>
            <a:ext cx="4875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800" b="1" dirty="0" smtClean="0"/>
              <a:t>ผู้รับ</a:t>
            </a:r>
            <a:r>
              <a:rPr lang="th-TH" sz="1800" b="1" dirty="0" smtClean="0"/>
              <a:t>ประเมินไม่พอใจการ</a:t>
            </a:r>
            <a:r>
              <a:rPr lang="th-TH" sz="1800" b="1" dirty="0" smtClean="0"/>
              <a:t>ประเมิน</a:t>
            </a:r>
          </a:p>
          <a:p>
            <a:r>
              <a:rPr lang="th-TH" sz="1800" b="1" dirty="0" smtClean="0"/>
              <a:t> </a:t>
            </a:r>
            <a:r>
              <a:rPr lang="th-TH" sz="1800" b="1" dirty="0" smtClean="0"/>
              <a:t> </a:t>
            </a:r>
            <a:r>
              <a:rPr lang="th-TH" sz="1800" b="1" dirty="0" smtClean="0"/>
              <a:t>ยื่น</a:t>
            </a:r>
            <a:r>
              <a:rPr lang="th-TH" sz="1800" b="1" dirty="0" smtClean="0"/>
              <a:t>คำร้องอุทธรณ์ภายใน 15 วัน </a:t>
            </a:r>
            <a:r>
              <a:rPr lang="th-TH" sz="1800" b="1" dirty="0" smtClean="0"/>
              <a:t>ต่อนายกเทศมนตรี</a:t>
            </a:r>
            <a:endParaRPr lang="th-TH" sz="1800" b="1" dirty="0" smtClean="0"/>
          </a:p>
          <a:p>
            <a:pPr>
              <a:buFontTx/>
              <a:buChar char="-"/>
            </a:pPr>
            <a:r>
              <a:rPr lang="th-TH" sz="1800" b="1" dirty="0" smtClean="0"/>
              <a:t>การ</a:t>
            </a:r>
            <a:r>
              <a:rPr lang="th-TH" sz="1800" b="1" dirty="0" smtClean="0"/>
              <a:t>ชำระ</a:t>
            </a:r>
            <a:r>
              <a:rPr lang="th-TH" sz="1800" b="1" dirty="0" smtClean="0"/>
              <a:t>เงิน</a:t>
            </a:r>
          </a:p>
          <a:p>
            <a:r>
              <a:rPr lang="th-TH" sz="1800" b="1" dirty="0" smtClean="0"/>
              <a:t> </a:t>
            </a:r>
            <a:r>
              <a:rPr lang="th-TH" sz="1800" b="1" dirty="0" smtClean="0"/>
              <a:t> </a:t>
            </a:r>
            <a:r>
              <a:rPr lang="th-TH" sz="1800" b="1" dirty="0" smtClean="0"/>
              <a:t>ให้</a:t>
            </a:r>
            <a:r>
              <a:rPr lang="th-TH" sz="1800" b="1" dirty="0" smtClean="0"/>
              <a:t>ชำระภายใน 30 วัน หลังจากได้รับใบแจ้งรายการ</a:t>
            </a:r>
            <a:r>
              <a:rPr lang="th-TH" sz="1800" b="1" dirty="0" smtClean="0"/>
              <a:t>ประเมิน (</a:t>
            </a:r>
            <a:r>
              <a:rPr lang="th-TH" sz="1800" b="1" dirty="0" err="1" smtClean="0"/>
              <a:t>ภรด.</a:t>
            </a:r>
            <a:r>
              <a:rPr lang="th-TH" sz="1800" b="1" dirty="0" smtClean="0"/>
              <a:t>8)</a:t>
            </a:r>
            <a:endParaRPr lang="th-TH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143116" y="206342"/>
            <a:ext cx="1928826" cy="889006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ภาษีป้าย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5223" y="1238225"/>
            <a:ext cx="2625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กรอกแบบพิมพ์ (</a:t>
            </a:r>
            <a:r>
              <a:rPr lang="th-TH" sz="1800" b="1" dirty="0" err="1" smtClean="0">
                <a:cs typeface="+mj-cs"/>
              </a:rPr>
              <a:t>ภป.</a:t>
            </a:r>
            <a:r>
              <a:rPr lang="th-TH" sz="1800" b="1" dirty="0" smtClean="0">
                <a:cs typeface="+mj-cs"/>
              </a:rPr>
              <a:t>1)</a:t>
            </a:r>
          </a:p>
          <a:p>
            <a:pPr algn="ctr"/>
            <a:r>
              <a:rPr lang="th-TH" sz="1800" b="1" dirty="0" smtClean="0">
                <a:cs typeface="+mj-cs"/>
              </a:rPr>
              <a:t>(</a:t>
            </a:r>
            <a:r>
              <a:rPr lang="th-TH" sz="1800" b="1" dirty="0" smtClean="0">
                <a:cs typeface="+mj-cs"/>
              </a:rPr>
              <a:t>2 นาที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6" name="ลูกศรลง 5"/>
          <p:cNvSpPr/>
          <p:nvPr/>
        </p:nvSpPr>
        <p:spPr>
          <a:xfrm>
            <a:off x="3000372" y="1952605"/>
            <a:ext cx="37505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143116" y="2452670"/>
            <a:ext cx="208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รับยื่นแบบ (</a:t>
            </a:r>
            <a:r>
              <a:rPr lang="th-TH" sz="1800" b="1" dirty="0" err="1" smtClean="0">
                <a:cs typeface="+mj-cs"/>
              </a:rPr>
              <a:t>ภป.</a:t>
            </a:r>
            <a:r>
              <a:rPr lang="th-TH" sz="1800" b="1" dirty="0" smtClean="0">
                <a:cs typeface="+mj-cs"/>
              </a:rPr>
              <a:t>1)</a:t>
            </a:r>
          </a:p>
          <a:p>
            <a:pPr algn="ctr"/>
            <a:r>
              <a:rPr lang="th-TH" sz="1800" b="1" dirty="0" smtClean="0">
                <a:cs typeface="+mj-cs"/>
              </a:rPr>
              <a:t>(</a:t>
            </a:r>
            <a:r>
              <a:rPr lang="th-TH" sz="1800" b="1" dirty="0" smtClean="0">
                <a:cs typeface="+mj-cs"/>
              </a:rPr>
              <a:t>1 นาที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3000372" y="3167051"/>
            <a:ext cx="375050" cy="500065"/>
          </a:xfrm>
          <a:prstGeom prst="downArrow">
            <a:avLst>
              <a:gd name="adj1" fmla="val 411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750075" y="3817930"/>
            <a:ext cx="498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ตรวจแบบพิมพ์ (</a:t>
            </a:r>
            <a:r>
              <a:rPr lang="th-TH" sz="1800" b="1" dirty="0" err="1" smtClean="0"/>
              <a:t>ภป.</a:t>
            </a:r>
            <a:r>
              <a:rPr lang="th-TH" sz="1800" b="1" dirty="0" smtClean="0"/>
              <a:t>1) กับข้อมูล </a:t>
            </a:r>
            <a:r>
              <a:rPr lang="th-TH" sz="1800" b="1" dirty="0" err="1" smtClean="0"/>
              <a:t>ผท.</a:t>
            </a:r>
            <a:r>
              <a:rPr lang="th-TH" sz="1800" b="1" dirty="0" smtClean="0"/>
              <a:t>4                                                 </a:t>
            </a:r>
          </a:p>
          <a:p>
            <a:pPr algn="ctr"/>
            <a:r>
              <a:rPr lang="th-TH" sz="1800" b="1" dirty="0" smtClean="0"/>
              <a:t>(</a:t>
            </a:r>
            <a:r>
              <a:rPr lang="th-TH" sz="1800" b="1" dirty="0" smtClean="0"/>
              <a:t>2 นาที</a:t>
            </a:r>
            <a:r>
              <a:rPr lang="th-TH" sz="1800" b="1" dirty="0" smtClean="0"/>
              <a:t>)</a:t>
            </a:r>
            <a:endParaRPr lang="th-TH" sz="1800" b="1" dirty="0"/>
          </a:p>
        </p:txBody>
      </p:sp>
      <p:sp>
        <p:nvSpPr>
          <p:cNvPr id="10" name="ลูกศรลง 9"/>
          <p:cNvSpPr/>
          <p:nvPr/>
        </p:nvSpPr>
        <p:spPr>
          <a:xfrm>
            <a:off x="3000372" y="4452935"/>
            <a:ext cx="357190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1125124" y="5056189"/>
            <a:ext cx="412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คำนวณค่าภาษี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และแจ้งการประเมิน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ค่าภาษี</a:t>
            </a:r>
          </a:p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3 นาที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3000372" y="5738819"/>
            <a:ext cx="37505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107133" y="4953000"/>
            <a:ext cx="219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 smtClean="0"/>
              <a:t>1.กรณีชำระเงินทันที</a:t>
            </a:r>
            <a:endParaRPr lang="th-TH" sz="18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607331" y="639763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ออกใบเสร็จและรับชำระเงิน</a:t>
            </a:r>
          </a:p>
          <a:p>
            <a:pPr algn="ctr"/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2 นาที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33" y="7429517"/>
            <a:ext cx="219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/>
              <a:t>2</a:t>
            </a:r>
            <a:r>
              <a:rPr lang="th-TH" sz="1800" b="1" u="sng" dirty="0" smtClean="0"/>
              <a:t>.กรณีไม่ได้ชำระเงินทันที</a:t>
            </a:r>
            <a:endParaRPr lang="th-TH" sz="18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2625322" y="7739082"/>
            <a:ext cx="1803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cs typeface="+mj-cs"/>
              </a:rPr>
              <a:t>แจ้งการประเมิน (</a:t>
            </a:r>
            <a:r>
              <a:rPr lang="th-TH" sz="1800" b="1" dirty="0" err="1" smtClean="0">
                <a:cs typeface="+mj-cs"/>
              </a:rPr>
              <a:t>ภป.</a:t>
            </a:r>
            <a:r>
              <a:rPr lang="th-TH" sz="1800" b="1" dirty="0" smtClean="0">
                <a:cs typeface="+mj-cs"/>
              </a:rPr>
              <a:t>3) </a:t>
            </a:r>
          </a:p>
          <a:p>
            <a:r>
              <a:rPr lang="th-TH" sz="1800" b="1" dirty="0" smtClean="0">
                <a:cs typeface="+mj-cs"/>
              </a:rPr>
              <a:t>(ภายใน 5 วันทำการ</a:t>
            </a:r>
            <a:r>
              <a:rPr lang="th-TH" b="1" dirty="0" smtClean="0"/>
              <a:t>)</a:t>
            </a:r>
            <a:endParaRPr lang="th-TH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57298" y="877096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/>
              <a:t>- ผู้รับประเมิน ชำระ</a:t>
            </a:r>
            <a:r>
              <a:rPr lang="th-TH" sz="1800" b="1" dirty="0" smtClean="0"/>
              <a:t>เงินภายในกำหนด 15 วัน </a:t>
            </a:r>
            <a:endParaRPr lang="th-TH" sz="1800" b="1" dirty="0" smtClean="0"/>
          </a:p>
          <a:p>
            <a:r>
              <a:rPr lang="th-TH" sz="1800" b="1" dirty="0" smtClean="0"/>
              <a:t> </a:t>
            </a:r>
            <a:r>
              <a:rPr lang="th-TH" sz="1800" b="1" dirty="0" smtClean="0"/>
              <a:t> </a:t>
            </a:r>
            <a:r>
              <a:rPr lang="th-TH" sz="1800" b="1" dirty="0" smtClean="0"/>
              <a:t>นับ</a:t>
            </a:r>
            <a:r>
              <a:rPr lang="th-TH" sz="1800" b="1" dirty="0" smtClean="0"/>
              <a:t>จากได้รับหนังสือแจ้งการประเมิน (</a:t>
            </a:r>
            <a:r>
              <a:rPr lang="th-TH" sz="1800" b="1" dirty="0" err="1" smtClean="0"/>
              <a:t>ภป.</a:t>
            </a:r>
            <a:r>
              <a:rPr lang="th-TH" sz="1800" b="1" dirty="0" smtClean="0"/>
              <a:t>3)</a:t>
            </a:r>
            <a:endParaRPr lang="th-TH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411008" y="206342"/>
            <a:ext cx="2089562" cy="817568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ภาษีบำรุงท้องที่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8" y="1238225"/>
            <a:ext cx="305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กรอกแบบพิมพ์ (</a:t>
            </a:r>
            <a:r>
              <a:rPr lang="th-TH" sz="1800" b="1" dirty="0" err="1" smtClean="0"/>
              <a:t>ภบท.</a:t>
            </a:r>
            <a:r>
              <a:rPr lang="th-TH" sz="1800" b="1" dirty="0" smtClean="0"/>
              <a:t>)</a:t>
            </a:r>
            <a:endParaRPr lang="th-TH" sz="1800" b="1" dirty="0" smtClean="0"/>
          </a:p>
          <a:p>
            <a:pPr algn="ctr"/>
            <a:r>
              <a:rPr lang="th-TH" sz="1800" b="1" dirty="0" smtClean="0"/>
              <a:t>(</a:t>
            </a:r>
            <a:r>
              <a:rPr lang="th-TH" sz="1800" b="1" dirty="0" smtClean="0"/>
              <a:t>2 นาที</a:t>
            </a:r>
            <a:r>
              <a:rPr lang="th-TH" sz="1800" b="1" dirty="0" smtClean="0"/>
              <a:t>)</a:t>
            </a:r>
            <a:endParaRPr lang="th-TH" sz="1800" b="1" dirty="0"/>
          </a:p>
        </p:txBody>
      </p:sp>
      <p:sp>
        <p:nvSpPr>
          <p:cNvPr id="6" name="ลูกศรลง 5"/>
          <p:cNvSpPr/>
          <p:nvPr/>
        </p:nvSpPr>
        <p:spPr>
          <a:xfrm>
            <a:off x="3053950" y="1952605"/>
            <a:ext cx="375050" cy="57150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017967" y="2579672"/>
            <a:ext cx="444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รับยื่นแบบพิมพ์และตรวจความถูกต้องกับทะเบียนทรัพย์สิน (</a:t>
            </a:r>
            <a:r>
              <a:rPr lang="th-TH" sz="1800" b="1" dirty="0" err="1" smtClean="0">
                <a:cs typeface="+mj-cs"/>
              </a:rPr>
              <a:t>ผท.</a:t>
            </a:r>
            <a:r>
              <a:rPr lang="th-TH" sz="1800" b="1" dirty="0" smtClean="0">
                <a:cs typeface="+mj-cs"/>
              </a:rPr>
              <a:t>4)</a:t>
            </a:r>
          </a:p>
          <a:p>
            <a:pPr algn="ctr"/>
            <a:r>
              <a:rPr lang="th-TH" sz="1800" b="1" dirty="0" smtClean="0">
                <a:cs typeface="+mj-cs"/>
              </a:rPr>
              <a:t> (</a:t>
            </a:r>
            <a:r>
              <a:rPr lang="th-TH" sz="1800" b="1" dirty="0" smtClean="0">
                <a:cs typeface="+mj-cs"/>
              </a:rPr>
              <a:t>2 นาที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3053950" y="3238489"/>
            <a:ext cx="375050" cy="57150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1821645" y="3921119"/>
            <a:ext cx="2893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คำนวณค่า</a:t>
            </a:r>
            <a:r>
              <a:rPr lang="th-TH" sz="1800" b="1" dirty="0" smtClean="0"/>
              <a:t>ภาษีและออกใบเสร็จรับเงิน</a:t>
            </a:r>
            <a:endParaRPr lang="th-TH" sz="1800" b="1" dirty="0" smtClean="0"/>
          </a:p>
          <a:p>
            <a:pPr algn="ctr"/>
            <a:r>
              <a:rPr lang="th-TH" sz="1800" b="1" dirty="0" smtClean="0"/>
              <a:t> </a:t>
            </a:r>
            <a:r>
              <a:rPr lang="th-TH" sz="1800" b="1" dirty="0" smtClean="0"/>
              <a:t>(2 </a:t>
            </a:r>
            <a:r>
              <a:rPr lang="th-TH" sz="1800" b="1" dirty="0" smtClean="0"/>
              <a:t>นาที)</a:t>
            </a:r>
            <a:endParaRPr lang="th-TH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28" y="3667116"/>
            <a:ext cx="180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 smtClean="0">
                <a:cs typeface="+mj-cs"/>
              </a:rPr>
              <a:t>1</a:t>
            </a:r>
            <a:r>
              <a:rPr lang="th-TH" sz="1800" b="1" u="sng" dirty="0" smtClean="0">
                <a:cs typeface="+mj-cs"/>
              </a:rPr>
              <a:t>.  กรณี</a:t>
            </a:r>
            <a:r>
              <a:rPr lang="th-TH" sz="1800" b="1" u="sng" dirty="0" smtClean="0">
                <a:cs typeface="+mj-cs"/>
              </a:rPr>
              <a:t>ชำระเงินทันที</a:t>
            </a:r>
            <a:endParaRPr lang="th-TH" sz="1800" b="1" u="sng" dirty="0">
              <a:cs typeface="+mj-cs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3053950" y="4595811"/>
            <a:ext cx="375050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553752" y="5365754"/>
            <a:ext cx="3732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cs typeface="+mj-cs"/>
              </a:rPr>
              <a:t> บันทึก</a:t>
            </a:r>
            <a:r>
              <a:rPr lang="th-TH" sz="1800" b="1" dirty="0" smtClean="0">
                <a:cs typeface="+mj-cs"/>
              </a:rPr>
              <a:t>การ</a:t>
            </a:r>
            <a:r>
              <a:rPr lang="th-TH" sz="1800" b="1" dirty="0" smtClean="0">
                <a:cs typeface="+mj-cs"/>
              </a:rPr>
              <a:t>ชำระเงินในทะเบียนคุมการชำระเงิน </a:t>
            </a:r>
            <a:r>
              <a:rPr lang="th-TH" sz="1800" b="1" dirty="0" smtClean="0">
                <a:cs typeface="+mj-cs"/>
              </a:rPr>
              <a:t>(</a:t>
            </a:r>
            <a:r>
              <a:rPr lang="th-TH" sz="1800" b="1" dirty="0" err="1" smtClean="0">
                <a:cs typeface="+mj-cs"/>
              </a:rPr>
              <a:t>ผท.</a:t>
            </a:r>
            <a:r>
              <a:rPr lang="th-TH" sz="1800" b="1" dirty="0" smtClean="0">
                <a:cs typeface="+mj-cs"/>
              </a:rPr>
              <a:t>5)</a:t>
            </a:r>
          </a:p>
          <a:p>
            <a:pPr algn="ctr"/>
            <a:r>
              <a:rPr lang="th-TH" sz="1800" b="1" dirty="0" smtClean="0">
                <a:cs typeface="+mj-cs"/>
              </a:rPr>
              <a:t>(</a:t>
            </a:r>
            <a:r>
              <a:rPr lang="th-TH" sz="1800" b="1" dirty="0" smtClean="0">
                <a:cs typeface="+mj-cs"/>
              </a:rPr>
              <a:t>1 นาที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8" y="61912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u="sng" dirty="0" smtClean="0"/>
              <a:t>2</a:t>
            </a:r>
            <a:r>
              <a:rPr lang="th-TH" sz="1800" b="1" u="sng" dirty="0" smtClean="0"/>
              <a:t>.  กรณี</a:t>
            </a:r>
            <a:r>
              <a:rPr lang="th-TH" sz="1800" b="1" u="sng" dirty="0" smtClean="0"/>
              <a:t>ยังไม่ชำระเงิน</a:t>
            </a:r>
            <a:endParaRPr lang="th-TH" sz="18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12" y="6294448"/>
            <a:ext cx="383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ออกใบแจ้งรายการประเมิน (</a:t>
            </a:r>
            <a:r>
              <a:rPr lang="th-TH" sz="1800" b="1" dirty="0" err="1" smtClean="0"/>
              <a:t>ภบท.</a:t>
            </a:r>
            <a:r>
              <a:rPr lang="th-TH" sz="1800" b="1" dirty="0" smtClean="0"/>
              <a:t>9) </a:t>
            </a:r>
          </a:p>
          <a:p>
            <a:pPr algn="ctr"/>
            <a:r>
              <a:rPr lang="th-TH" sz="1800" b="1" dirty="0" smtClean="0"/>
              <a:t>(ภายใน 5 วันทำการ)</a:t>
            </a:r>
            <a:endParaRPr lang="th-TH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9" y="7119954"/>
            <a:ext cx="276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รับชำระภาษีบำรุงท้องที่</a:t>
            </a:r>
          </a:p>
          <a:p>
            <a:pPr algn="ctr"/>
            <a:r>
              <a:rPr lang="th-TH" sz="1800" b="1" dirty="0" smtClean="0"/>
              <a:t> (</a:t>
            </a:r>
            <a:r>
              <a:rPr lang="th-TH" sz="1800" b="1" dirty="0" smtClean="0"/>
              <a:t>2 นาที</a:t>
            </a:r>
            <a:r>
              <a:rPr lang="th-TH" sz="1800" b="1" dirty="0" smtClean="0"/>
              <a:t>)</a:t>
            </a:r>
            <a:endParaRPr lang="th-TH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00305" y="7842271"/>
            <a:ext cx="228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/>
              <a:t>ออกใบเสร็จและรับชำระเงิน</a:t>
            </a:r>
          </a:p>
          <a:p>
            <a:pPr algn="ctr"/>
            <a:r>
              <a:rPr lang="th-TH" sz="1800" b="1" dirty="0" smtClean="0"/>
              <a:t> (</a:t>
            </a:r>
            <a:r>
              <a:rPr lang="th-TH" sz="1800" b="1" dirty="0" smtClean="0"/>
              <a:t>2 นาที</a:t>
            </a:r>
            <a:r>
              <a:rPr lang="th-TH" sz="1800" b="1" dirty="0" smtClean="0"/>
              <a:t>)</a:t>
            </a:r>
            <a:endParaRPr lang="th-TH" sz="1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74" y="897734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  </a:t>
            </a:r>
            <a:r>
              <a:rPr lang="th-TH" sz="1800" b="1" dirty="0" smtClean="0"/>
              <a:t>  - ผู้รับ</a:t>
            </a:r>
            <a:r>
              <a:rPr lang="th-TH" sz="1800" b="1" dirty="0" smtClean="0"/>
              <a:t>ประเมินชำระเงินภายในกำหนด 15 </a:t>
            </a:r>
            <a:r>
              <a:rPr lang="th-TH" sz="1800" b="1" dirty="0" smtClean="0"/>
              <a:t>วัน</a:t>
            </a:r>
          </a:p>
          <a:p>
            <a:r>
              <a:rPr lang="th-TH" sz="1800" b="1" dirty="0" smtClean="0"/>
              <a:t> </a:t>
            </a:r>
            <a:r>
              <a:rPr lang="th-TH" sz="1800" b="1" dirty="0" smtClean="0"/>
              <a:t>  </a:t>
            </a:r>
            <a:r>
              <a:rPr lang="th-TH" sz="1800" b="1" dirty="0" smtClean="0"/>
              <a:t>   นับ</a:t>
            </a:r>
            <a:r>
              <a:rPr lang="th-TH" sz="1800" b="1" dirty="0" smtClean="0"/>
              <a:t>จากไดรับหนังสือ</a:t>
            </a:r>
            <a:r>
              <a:rPr lang="th-TH" sz="1800" b="1" dirty="0" smtClean="0"/>
              <a:t>แจ้ง การ</a:t>
            </a:r>
            <a:r>
              <a:rPr lang="th-TH" sz="1800" b="1" dirty="0" smtClean="0"/>
              <a:t>ประเมิน (</a:t>
            </a:r>
            <a:r>
              <a:rPr lang="th-TH" sz="1800" b="1" dirty="0" err="1" smtClean="0"/>
              <a:t>ภป.</a:t>
            </a:r>
            <a:r>
              <a:rPr lang="th-TH" sz="1800" b="1" dirty="0" smtClean="0"/>
              <a:t>3)</a:t>
            </a:r>
            <a:endParaRPr lang="th-TH" sz="1800" b="1" dirty="0"/>
          </a:p>
        </p:txBody>
      </p:sp>
      <p:sp>
        <p:nvSpPr>
          <p:cNvPr id="19" name="ลูกศรลง 18"/>
          <p:cNvSpPr/>
          <p:nvPr/>
        </p:nvSpPr>
        <p:spPr>
          <a:xfrm>
            <a:off x="3071810" y="4595810"/>
            <a:ext cx="375050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357</Words>
  <Application>Microsoft Office PowerPoint</Application>
  <PresentationFormat>กระดาษ A4 (210x297 มม.)</PresentationFormat>
  <Paragraphs>53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การกำหนดขั้นตอนและระยะเวลาในการปฏิบัติงาน ในการให้บริการประชาชนเกี่ยวกับการชำระภาษีของฝ่ายพัฒนารานได้ กองคลัง เทศบาลเมืองชุมพร</vt:lpstr>
      <vt:lpstr>ภาพนิ่ง 2</vt:lpstr>
      <vt:lpstr>ภาษีป้าย</vt:lpstr>
      <vt:lpstr>ภาษีบำรุงท้องที่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การกำหนดขั้นตอนและระยะเวลาในการปฎิบัติงาน ในการให้บริการประชาชนเกี่ยวกับการชำระภาษีของฝ่ายพัฒนารานได้ กองคลัง เทศบาลเมืองชุมพร</dc:title>
  <dc:creator>My</dc:creator>
  <cp:lastModifiedBy>My</cp:lastModifiedBy>
  <cp:revision>19</cp:revision>
  <dcterms:created xsi:type="dcterms:W3CDTF">2018-02-02T02:01:57Z</dcterms:created>
  <dcterms:modified xsi:type="dcterms:W3CDTF">2018-02-21T04:56:51Z</dcterms:modified>
</cp:coreProperties>
</file>